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D3D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60"/>
  </p:normalViewPr>
  <p:slideViewPr>
    <p:cSldViewPr snapToGrid="0">
      <p:cViewPr varScale="1">
        <p:scale>
          <a:sx n="56" d="100"/>
          <a:sy n="56" d="100"/>
        </p:scale>
        <p:origin x="13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281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89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811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220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791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705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110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448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77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9604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983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C8AF74-0CF5-4959-BF2A-842CB9545B6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FF44E8-0AFA-40B9-BBE4-918650BDD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22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>
            <a:extLst>
              <a:ext uri="{FF2B5EF4-FFF2-40B4-BE49-F238E27FC236}">
                <a16:creationId xmlns:a16="http://schemas.microsoft.com/office/drawing/2014/main" id="{F9E12A99-6F20-D896-5479-40A2ADAA2E92}"/>
              </a:ext>
            </a:extLst>
          </p:cNvPr>
          <p:cNvSpPr txBox="1"/>
          <p:nvPr/>
        </p:nvSpPr>
        <p:spPr>
          <a:xfrm>
            <a:off x="345345" y="2326709"/>
            <a:ext cx="1700983" cy="11541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Mac &amp; Cheese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lang="en-GB" sz="1200" b="1" i="1" dirty="0">
                <a:solidFill>
                  <a:srgbClr val="FFFFFF"/>
                </a:solidFill>
                <a:latin typeface="Barlow Condensed"/>
                <a:cs typeface="Barlow Condensed"/>
              </a:rPr>
              <a:t>with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Garlic Bread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 </a:t>
            </a:r>
            <a:r>
              <a:rPr lang="en-GB" sz="1400" b="1" dirty="0">
                <a:solidFill>
                  <a:srgbClr val="FFFFFF"/>
                </a:solidFill>
                <a:latin typeface="Barlow Condensed"/>
                <a:cs typeface="Barlow Condensed"/>
              </a:rPr>
              <a:t>Sweetcorn </a:t>
            </a:r>
            <a:endParaRPr sz="2000" dirty="0">
              <a:latin typeface="Barlow Condensed"/>
              <a:cs typeface="Barlow Condensed"/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F5363BC0-8D71-F009-0D9F-5204233BB134}"/>
              </a:ext>
            </a:extLst>
          </p:cNvPr>
          <p:cNvSpPr txBox="1"/>
          <p:nvPr/>
        </p:nvSpPr>
        <p:spPr>
          <a:xfrm flipH="1">
            <a:off x="303592" y="3588597"/>
            <a:ext cx="1709146" cy="8976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V</a:t>
            </a:r>
            <a:r>
              <a:rPr lang="en-GB" sz="2000" b="1" spc="-10" dirty="0" err="1">
                <a:solidFill>
                  <a:schemeClr val="bg1"/>
                </a:solidFill>
                <a:latin typeface="Barlow Condensed"/>
                <a:cs typeface="Barlow Condensed"/>
              </a:rPr>
              <a:t>egan</a:t>
            </a: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Meat Balls &amp; Spaghetti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r>
              <a:rPr lang="en-GB" sz="1100" i="1" spc="-10" dirty="0">
                <a:solidFill>
                  <a:schemeClr val="bg1"/>
                </a:solidFill>
                <a:latin typeface="Barlow Condensed"/>
                <a:cs typeface="Barlow Condensed"/>
              </a:rPr>
              <a:t>with</a:t>
            </a: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Garlic Bread  </a:t>
            </a:r>
            <a:r>
              <a:rPr lang="en-GB" sz="14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Sweetcorn</a:t>
            </a: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4E0B53F9-937D-59B2-13C4-308A1730AC67}"/>
              </a:ext>
            </a:extLst>
          </p:cNvPr>
          <p:cNvSpPr txBox="1"/>
          <p:nvPr/>
        </p:nvSpPr>
        <p:spPr>
          <a:xfrm>
            <a:off x="2154163" y="2326709"/>
            <a:ext cx="1709147" cy="13721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Chicken Chow Mein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1200" b="1" i="1" dirty="0">
                <a:solidFill>
                  <a:srgbClr val="FFFFFF"/>
                </a:solidFill>
                <a:latin typeface="Barlow Condensed"/>
                <a:cs typeface="Barlow Condensed"/>
              </a:rPr>
              <a:t>With</a:t>
            </a: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 Noodles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Stir-</a:t>
            </a: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"/>
              </a:rPr>
              <a:t>f</a:t>
            </a:r>
            <a:r>
              <a:rPr lang="en-GB" sz="1400" b="1" dirty="0">
                <a:solidFill>
                  <a:srgbClr val="FFFFFF"/>
                </a:solidFill>
                <a:latin typeface="Barlow Condensed"/>
                <a:cs typeface="Barlow Condensed"/>
              </a:rPr>
              <a:t>ried</a:t>
            </a:r>
            <a:r>
              <a:rPr lang="en-GB" sz="1400" b="1" spc="-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Vegetables</a:t>
            </a:r>
            <a:endParaRPr lang="en-GB" sz="1400" dirty="0"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sz="2000" dirty="0">
              <a:latin typeface="Barlow Condensed"/>
              <a:cs typeface="Barlow Condensed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35D83144-E35F-B248-D865-90B3539D0F0D}"/>
              </a:ext>
            </a:extLst>
          </p:cNvPr>
          <p:cNvSpPr txBox="1"/>
          <p:nvPr/>
        </p:nvSpPr>
        <p:spPr>
          <a:xfrm>
            <a:off x="2162327" y="3709868"/>
            <a:ext cx="1731648" cy="11413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Chickpea Chow Mein </a:t>
            </a:r>
            <a:r>
              <a:rPr lang="en-GB" sz="1200" i="1" spc="-10" dirty="0">
                <a:solidFill>
                  <a:schemeClr val="bg1"/>
                </a:solidFill>
                <a:latin typeface="Barlow Condensed"/>
                <a:cs typeface="Barlow Condensed"/>
              </a:rPr>
              <a:t>with</a:t>
            </a: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Noodles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S</a:t>
            </a: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tir-</a:t>
            </a:r>
            <a:r>
              <a:rPr lang="en-GB" sz="1400" b="1" dirty="0">
                <a:solidFill>
                  <a:srgbClr val="FFFFFF"/>
                </a:solidFill>
                <a:latin typeface="Barlow Condensed"/>
                <a:cs typeface="Barlow Condensed"/>
              </a:rPr>
              <a:t>fried</a:t>
            </a:r>
            <a:r>
              <a:rPr lang="en-GB" sz="1400" b="1" spc="-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Vegetables</a:t>
            </a:r>
            <a:endParaRPr lang="en-GB" sz="1400" dirty="0"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spc="-1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134CB233-6888-7475-A545-4DABA96CE61F}"/>
              </a:ext>
            </a:extLst>
          </p:cNvPr>
          <p:cNvSpPr txBox="1"/>
          <p:nvPr/>
        </p:nvSpPr>
        <p:spPr>
          <a:xfrm>
            <a:off x="3766320" y="2301061"/>
            <a:ext cx="2097151" cy="1179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400" b="1" dirty="0">
                <a:solidFill>
                  <a:srgbClr val="FFFFFF"/>
                </a:solidFill>
                <a:latin typeface="Barlow Condensed"/>
                <a:cs typeface="Barlow Condensed"/>
              </a:rPr>
              <a:t>Pork Sausages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400" b="1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endParaRPr sz="24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400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with</a:t>
            </a:r>
            <a:r>
              <a:rPr lang="en-GB" sz="1400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 </a:t>
            </a:r>
            <a:r>
              <a:rPr lang="en-GB" sz="20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Mashed Potato </a:t>
            </a:r>
            <a:endParaRPr lang="en-GB" sz="1600" b="1" spc="-10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endParaRPr lang="en-GB" sz="1400" b="1" spc="-10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endParaRPr lang="en-GB" sz="1400" b="1" spc="-10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 Onion Gravy &amp; Carrots </a:t>
            </a:r>
            <a:endParaRPr sz="1400" dirty="0">
              <a:latin typeface="Barlow Condensed"/>
              <a:cs typeface="Barlow Condensed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300AB2A5-8F75-CA2A-0CE4-E35A2909120B}"/>
              </a:ext>
            </a:extLst>
          </p:cNvPr>
          <p:cNvSpPr txBox="1"/>
          <p:nvPr/>
        </p:nvSpPr>
        <p:spPr>
          <a:xfrm>
            <a:off x="3953437" y="3676010"/>
            <a:ext cx="1839265" cy="827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Veggie  Sausages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endParaRPr lang="en-GB" sz="20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lang="en-GB" sz="1400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With     </a:t>
            </a:r>
            <a:r>
              <a:rPr lang="en-GB" sz="20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Mashed Potato</a:t>
            </a:r>
          </a:p>
          <a:p>
            <a:pPr algn="ctr">
              <a:lnSpc>
                <a:spcPts val="1420"/>
              </a:lnSpc>
            </a:pPr>
            <a:r>
              <a:rPr lang="en-GB" sz="20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Onion Gravy &amp; Carrots </a:t>
            </a:r>
            <a:endParaRPr lang="en-GB" sz="2000" dirty="0">
              <a:latin typeface="Barlow Condensed"/>
              <a:cs typeface="Barlow Condensed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A582D769-23DA-53FE-451E-0325A1C4F7AE}"/>
              </a:ext>
            </a:extLst>
          </p:cNvPr>
          <p:cNvSpPr txBox="1"/>
          <p:nvPr/>
        </p:nvSpPr>
        <p:spPr>
          <a:xfrm>
            <a:off x="5158197" y="2291221"/>
            <a:ext cx="3079764" cy="1251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Chicken Shawarma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sz="20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lang="en-GB"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</a:t>
            </a:r>
            <a:r>
              <a:rPr sz="1200" b="1" i="1" spc="-20" dirty="0" err="1">
                <a:solidFill>
                  <a:srgbClr val="FFFFFF"/>
                </a:solidFill>
                <a:latin typeface="Barlow Condensed SemiBold"/>
                <a:cs typeface="Barlow Condensed SemiBold"/>
              </a:rPr>
              <a:t>ith</a:t>
            </a:r>
            <a:r>
              <a:rPr lang="en-GB"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 </a:t>
            </a:r>
            <a:r>
              <a:rPr lang="en-GB" sz="20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Tabouleh, Dips </a:t>
            </a:r>
            <a:endParaRPr lang="en-GB" sz="1600" b="1" i="1" spc="-20" dirty="0">
              <a:solidFill>
                <a:srgbClr val="FFFFFF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ts val="1420"/>
              </a:lnSpc>
            </a:pPr>
            <a:r>
              <a:rPr lang="en-GB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</a:t>
            </a:r>
            <a:endParaRPr sz="12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endParaRPr lang="en-GB" sz="1400" b="1" spc="-10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ct val="100000"/>
              </a:lnSpc>
            </a:pP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Tomato Salad </a:t>
            </a:r>
            <a:endParaRPr sz="1400" dirty="0">
              <a:latin typeface="Barlow Condensed"/>
              <a:cs typeface="Barlow Condensed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46A2B2AB-7B19-4C65-3EA9-9709BC067621}"/>
              </a:ext>
            </a:extLst>
          </p:cNvPr>
          <p:cNvSpPr txBox="1"/>
          <p:nvPr/>
        </p:nvSpPr>
        <p:spPr>
          <a:xfrm>
            <a:off x="5863471" y="3709868"/>
            <a:ext cx="1744617" cy="8053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b="1" dirty="0">
                <a:solidFill>
                  <a:srgbClr val="FFFFFF"/>
                </a:solidFill>
                <a:latin typeface="Barlow Condensed"/>
                <a:cs typeface="Barlow Condensed"/>
              </a:rPr>
              <a:t>Falafel Bowl  </a:t>
            </a:r>
          </a:p>
          <a:p>
            <a:pPr algn="ctr">
              <a:lnSpc>
                <a:spcPts val="1420"/>
              </a:lnSpc>
            </a:pPr>
            <a:r>
              <a:rPr lang="en-GB" sz="11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With  </a:t>
            </a:r>
            <a:r>
              <a:rPr lang="en-GB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Tabouleh, Dips </a:t>
            </a:r>
            <a:endParaRPr lang="en-GB" sz="1400" b="1" i="1" spc="-20" dirty="0">
              <a:solidFill>
                <a:srgbClr val="FFFFFF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ts val="1420"/>
              </a:lnSpc>
            </a:pPr>
            <a:r>
              <a:rPr lang="en-GB" sz="14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</a:t>
            </a:r>
            <a:endParaRPr lang="en-GB" sz="1050" b="1" spc="-10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ct val="100000"/>
              </a:lnSpc>
            </a:pPr>
            <a:r>
              <a:rPr lang="en-GB" sz="14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Tomato Salad </a:t>
            </a:r>
            <a:endParaRPr lang="en-GB" sz="1400" dirty="0">
              <a:latin typeface="Barlow Condensed"/>
              <a:cs typeface="Barlow Condensed"/>
            </a:endParaRPr>
          </a:p>
        </p:txBody>
      </p:sp>
      <p:sp>
        <p:nvSpPr>
          <p:cNvPr id="12" name="object 3">
            <a:extLst>
              <a:ext uri="{FF2B5EF4-FFF2-40B4-BE49-F238E27FC236}">
                <a16:creationId xmlns:a16="http://schemas.microsoft.com/office/drawing/2014/main" id="{908E232C-9F34-89A7-5DE1-3B66F4205BB3}"/>
              </a:ext>
            </a:extLst>
          </p:cNvPr>
          <p:cNvSpPr txBox="1"/>
          <p:nvPr/>
        </p:nvSpPr>
        <p:spPr>
          <a:xfrm>
            <a:off x="7714043" y="2334374"/>
            <a:ext cx="1700983" cy="10169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400" b="1" dirty="0">
                <a:solidFill>
                  <a:srgbClr val="FFFFFF"/>
                </a:solidFill>
                <a:latin typeface="Barlow Condensed"/>
                <a:cs typeface="Barlow Condensed"/>
              </a:rPr>
              <a:t>Chip Shop Fish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endParaRPr sz="20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lang="en-GB" sz="12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</a:t>
            </a:r>
            <a:r>
              <a:rPr sz="12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it</a:t>
            </a:r>
            <a:r>
              <a:rPr lang="en-GB" sz="12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h   </a:t>
            </a:r>
            <a:r>
              <a:rPr lang="en-GB" sz="24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Chips</a:t>
            </a:r>
          </a:p>
          <a:p>
            <a:pPr algn="ctr">
              <a:lnSpc>
                <a:spcPts val="1420"/>
              </a:lnSpc>
            </a:pPr>
            <a:endParaRPr lang="en-GB" sz="1400" b="1" spc="-20" dirty="0">
              <a:solidFill>
                <a:srgbClr val="FFFFFF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ts val="1420"/>
              </a:lnSpc>
            </a:pPr>
            <a:r>
              <a:rPr lang="en-GB" sz="14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Mushy Peas </a:t>
            </a:r>
            <a:endParaRPr sz="900" dirty="0">
              <a:latin typeface="Barlow Condensed SemiBold"/>
              <a:cs typeface="Barlow Condensed SemiBold"/>
            </a:endParaRPr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200B7DB7-2827-6645-1096-83BFB7457479}"/>
              </a:ext>
            </a:extLst>
          </p:cNvPr>
          <p:cNvSpPr txBox="1"/>
          <p:nvPr/>
        </p:nvSpPr>
        <p:spPr>
          <a:xfrm>
            <a:off x="7714043" y="3709868"/>
            <a:ext cx="1700983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Delhi Hot Dog &amp; Wedges 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200" b="1" i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with</a:t>
            </a: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4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Chutneys </a:t>
            </a:r>
            <a:endParaRPr sz="14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14" name="object 84">
            <a:extLst>
              <a:ext uri="{FF2B5EF4-FFF2-40B4-BE49-F238E27FC236}">
                <a16:creationId xmlns:a16="http://schemas.microsoft.com/office/drawing/2014/main" id="{41E11210-264B-9A40-1D00-CA0134ACAD34}"/>
              </a:ext>
            </a:extLst>
          </p:cNvPr>
          <p:cNvSpPr txBox="1"/>
          <p:nvPr/>
        </p:nvSpPr>
        <p:spPr>
          <a:xfrm>
            <a:off x="584538" y="5080375"/>
            <a:ext cx="1244600" cy="516167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Chocolate Orange Cake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5" name="object 94">
            <a:extLst>
              <a:ext uri="{FF2B5EF4-FFF2-40B4-BE49-F238E27FC236}">
                <a16:creationId xmlns:a16="http://schemas.microsoft.com/office/drawing/2014/main" id="{4463CD83-4433-D596-FEDA-C8AE519C1418}"/>
              </a:ext>
            </a:extLst>
          </p:cNvPr>
          <p:cNvSpPr txBox="1"/>
          <p:nvPr/>
        </p:nvSpPr>
        <p:spPr>
          <a:xfrm>
            <a:off x="2217073" y="5080375"/>
            <a:ext cx="1557020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spc="-10" dirty="0">
                <a:solidFill>
                  <a:srgbClr val="FFFFFF"/>
                </a:solidFill>
                <a:latin typeface="Barlow Condensed"/>
                <a:cs typeface="Barlow Condensed SemiBold"/>
              </a:rPr>
              <a:t>Lemon Shortbread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6" name="object 115">
            <a:extLst>
              <a:ext uri="{FF2B5EF4-FFF2-40B4-BE49-F238E27FC236}">
                <a16:creationId xmlns:a16="http://schemas.microsoft.com/office/drawing/2014/main" id="{CF8B381A-9654-3906-0D07-29036744F784}"/>
              </a:ext>
            </a:extLst>
          </p:cNvPr>
          <p:cNvSpPr txBox="1"/>
          <p:nvPr/>
        </p:nvSpPr>
        <p:spPr>
          <a:xfrm>
            <a:off x="7978111" y="5080375"/>
            <a:ext cx="1172845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16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Chef’s</a:t>
            </a:r>
            <a:r>
              <a:rPr sz="1600" b="1" spc="-3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lang="en-GB" sz="1600" b="1" spc="-35" dirty="0">
                <a:solidFill>
                  <a:srgbClr val="FFFFFF"/>
                </a:solidFill>
                <a:latin typeface="Barlow Condensed"/>
                <a:cs typeface="Barlow Condensed"/>
              </a:rPr>
              <a:t>Dessert </a:t>
            </a:r>
            <a:r>
              <a:rPr sz="1600" b="1" spc="-3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7" name="object 120">
            <a:extLst>
              <a:ext uri="{FF2B5EF4-FFF2-40B4-BE49-F238E27FC236}">
                <a16:creationId xmlns:a16="http://schemas.microsoft.com/office/drawing/2014/main" id="{B30C8F44-6FD9-3D8A-732A-3E351CFBF9C8}"/>
              </a:ext>
            </a:extLst>
          </p:cNvPr>
          <p:cNvSpPr txBox="1"/>
          <p:nvPr/>
        </p:nvSpPr>
        <p:spPr>
          <a:xfrm>
            <a:off x="5871244" y="5080375"/>
            <a:ext cx="1667510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Peach Sponge Cake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8" name="object 125">
            <a:extLst>
              <a:ext uri="{FF2B5EF4-FFF2-40B4-BE49-F238E27FC236}">
                <a16:creationId xmlns:a16="http://schemas.microsoft.com/office/drawing/2014/main" id="{524F80C9-4DCA-BA84-95AF-8FFAD8DECB73}"/>
              </a:ext>
            </a:extLst>
          </p:cNvPr>
          <p:cNvSpPr txBox="1"/>
          <p:nvPr/>
        </p:nvSpPr>
        <p:spPr>
          <a:xfrm>
            <a:off x="4089324" y="5080375"/>
            <a:ext cx="1667509" cy="521297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Autumn Crumble &amp; Custard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6B41EBD-2431-334D-FB67-3D595363C835}"/>
              </a:ext>
            </a:extLst>
          </p:cNvPr>
          <p:cNvSpPr/>
          <p:nvPr/>
        </p:nvSpPr>
        <p:spPr>
          <a:xfrm>
            <a:off x="819649" y="1957377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780060-230B-E619-1ACB-D41155AF9A6C}"/>
              </a:ext>
            </a:extLst>
          </p:cNvPr>
          <p:cNvSpPr/>
          <p:nvPr/>
        </p:nvSpPr>
        <p:spPr>
          <a:xfrm>
            <a:off x="8195433" y="1944745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2441FB-DFA0-E739-6358-2FBEC4328D35}"/>
              </a:ext>
            </a:extLst>
          </p:cNvPr>
          <p:cNvSpPr/>
          <p:nvPr/>
        </p:nvSpPr>
        <p:spPr>
          <a:xfrm>
            <a:off x="4525505" y="1914660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AF7E066-6CB9-9D51-248A-25E78D2E0BC3}"/>
              </a:ext>
            </a:extLst>
          </p:cNvPr>
          <p:cNvSpPr/>
          <p:nvPr/>
        </p:nvSpPr>
        <p:spPr>
          <a:xfrm>
            <a:off x="6371507" y="1934342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DD1A7A5-9F54-BEFA-A1FE-710DC20A0BD7}"/>
              </a:ext>
            </a:extLst>
          </p:cNvPr>
          <p:cNvSpPr/>
          <p:nvPr/>
        </p:nvSpPr>
        <p:spPr>
          <a:xfrm>
            <a:off x="2701579" y="1934342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4D00F62E-CE1F-BF02-F8D4-3392D2313DF9}"/>
              </a:ext>
            </a:extLst>
          </p:cNvPr>
          <p:cNvCxnSpPr/>
          <p:nvPr/>
        </p:nvCxnSpPr>
        <p:spPr>
          <a:xfrm>
            <a:off x="584538" y="4486280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676659E-DBD2-061A-8A81-4548C73EE2CE}"/>
              </a:ext>
            </a:extLst>
          </p:cNvPr>
          <p:cNvCxnSpPr/>
          <p:nvPr/>
        </p:nvCxnSpPr>
        <p:spPr>
          <a:xfrm>
            <a:off x="2392002" y="4553689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13B8126-F1DD-FD93-1BAC-FB3EAABE3B33}"/>
              </a:ext>
            </a:extLst>
          </p:cNvPr>
          <p:cNvCxnSpPr/>
          <p:nvPr/>
        </p:nvCxnSpPr>
        <p:spPr>
          <a:xfrm>
            <a:off x="4275666" y="4553689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33BD18EE-B813-D425-D7D5-C30DAFE09E8E}"/>
              </a:ext>
            </a:extLst>
          </p:cNvPr>
          <p:cNvCxnSpPr/>
          <p:nvPr/>
        </p:nvCxnSpPr>
        <p:spPr>
          <a:xfrm>
            <a:off x="6131898" y="4553689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41F64CD1-9634-4276-7CBD-056DD9BFC8BE}"/>
              </a:ext>
            </a:extLst>
          </p:cNvPr>
          <p:cNvCxnSpPr/>
          <p:nvPr/>
        </p:nvCxnSpPr>
        <p:spPr>
          <a:xfrm>
            <a:off x="7978111" y="4592937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B0783613-CA79-C6C8-09A5-A91F597A62E3}"/>
              </a:ext>
            </a:extLst>
          </p:cNvPr>
          <p:cNvSpPr txBox="1"/>
          <p:nvPr/>
        </p:nvSpPr>
        <p:spPr>
          <a:xfrm>
            <a:off x="309159" y="4486279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Loaded Nachos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F14B75B-C39B-CB99-62B9-BCAA6990E133}"/>
              </a:ext>
            </a:extLst>
          </p:cNvPr>
          <p:cNvSpPr txBox="1"/>
          <p:nvPr/>
        </p:nvSpPr>
        <p:spPr>
          <a:xfrm>
            <a:off x="2204560" y="4553689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Loaded Pasta Pots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422A551-C5BA-C306-9B43-E48266730B98}"/>
              </a:ext>
            </a:extLst>
          </p:cNvPr>
          <p:cNvSpPr txBox="1"/>
          <p:nvPr/>
        </p:nvSpPr>
        <p:spPr>
          <a:xfrm>
            <a:off x="4457773" y="4505042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Gyros 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AA51732-14F0-64C3-C582-1018D9E8969F}"/>
              </a:ext>
            </a:extLst>
          </p:cNvPr>
          <p:cNvSpPr txBox="1"/>
          <p:nvPr/>
        </p:nvSpPr>
        <p:spPr>
          <a:xfrm>
            <a:off x="6218056" y="4509826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 Noodle Pots 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60D80BF-AC16-2C4F-F5CE-F21566719F5A}"/>
              </a:ext>
            </a:extLst>
          </p:cNvPr>
          <p:cNvSpPr txBox="1"/>
          <p:nvPr/>
        </p:nvSpPr>
        <p:spPr>
          <a:xfrm>
            <a:off x="7826831" y="4542906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Burrito Bar  </a:t>
            </a:r>
          </a:p>
        </p:txBody>
      </p:sp>
    </p:spTree>
    <p:extLst>
      <p:ext uri="{BB962C8B-B14F-4D97-AF65-F5344CB8AC3E}">
        <p14:creationId xmlns:p14="http://schemas.microsoft.com/office/powerpoint/2010/main" val="368347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D77C40-8BA3-052A-3DDE-BBC3764F2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3">
            <a:extLst>
              <a:ext uri="{FF2B5EF4-FFF2-40B4-BE49-F238E27FC236}">
                <a16:creationId xmlns:a16="http://schemas.microsoft.com/office/drawing/2014/main" id="{B221CDF4-8452-8697-453F-FCB445A1C7A8}"/>
              </a:ext>
            </a:extLst>
          </p:cNvPr>
          <p:cNvSpPr txBox="1"/>
          <p:nvPr/>
        </p:nvSpPr>
        <p:spPr>
          <a:xfrm>
            <a:off x="311755" y="2289435"/>
            <a:ext cx="1700983" cy="1056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400" b="1" dirty="0">
                <a:solidFill>
                  <a:schemeClr val="bg1"/>
                </a:solidFill>
                <a:latin typeface="Bahnschrift Condensed" panose="020B0502040204020203" pitchFamily="34" charset="0"/>
              </a:rPr>
              <a:t>Caprese pizza</a:t>
            </a:r>
            <a:endParaRPr sz="2800" dirty="0">
              <a:solidFill>
                <a:schemeClr val="bg1"/>
              </a:solidFill>
              <a:latin typeface="Bahnschrift Condensed" panose="020B0502040204020203" pitchFamily="34" charset="0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with</a:t>
            </a:r>
            <a:endParaRPr sz="12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6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W</a:t>
            </a:r>
            <a:r>
              <a:rPr lang="en-GB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edges</a:t>
            </a:r>
            <a:r>
              <a:rPr lang="en-GB" sz="16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</a:p>
          <a:p>
            <a:pPr algn="ctr">
              <a:lnSpc>
                <a:spcPct val="100000"/>
              </a:lnSpc>
            </a:pPr>
            <a:endParaRPr lang="en-GB" sz="1200" b="1" spc="-10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Mixed Salad </a:t>
            </a:r>
            <a:endParaRPr sz="1200" dirty="0">
              <a:latin typeface="Barlow Condensed"/>
              <a:cs typeface="Barlow Condensed"/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59385AFD-6FBC-8353-17DC-D3099C9EF2B8}"/>
              </a:ext>
            </a:extLst>
          </p:cNvPr>
          <p:cNvSpPr txBox="1"/>
          <p:nvPr/>
        </p:nvSpPr>
        <p:spPr>
          <a:xfrm>
            <a:off x="295729" y="3624886"/>
            <a:ext cx="1700983" cy="8412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Lentil Dahl 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200" b="1" i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with</a:t>
            </a: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6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Rice</a:t>
            </a: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Mixed Salad</a:t>
            </a:r>
            <a:endParaRPr sz="12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5BD1EE7B-324E-731F-1A6C-72832A7D9BCF}"/>
              </a:ext>
            </a:extLst>
          </p:cNvPr>
          <p:cNvSpPr txBox="1"/>
          <p:nvPr/>
        </p:nvSpPr>
        <p:spPr>
          <a:xfrm>
            <a:off x="2182487" y="2304824"/>
            <a:ext cx="1680823" cy="10413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Chicken Tikka </a:t>
            </a:r>
            <a:endParaRPr sz="20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with</a:t>
            </a:r>
            <a:endParaRPr sz="12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6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Turmeric Rice </a:t>
            </a:r>
          </a:p>
          <a:p>
            <a:pPr algn="ctr">
              <a:lnSpc>
                <a:spcPct val="100000"/>
              </a:lnSpc>
            </a:pPr>
            <a:endParaRPr lang="en-GB" sz="1400" b="1" spc="-10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ct val="100000"/>
              </a:lnSpc>
            </a:pPr>
            <a:r>
              <a:rPr lang="en-GB" sz="11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Garlic Green Beans </a:t>
            </a:r>
            <a:endParaRPr sz="1100" dirty="0">
              <a:latin typeface="Barlow Condensed"/>
              <a:cs typeface="Barlow Condensed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98DA0B91-39CE-2AD0-0ED7-9C3863309EEE}"/>
              </a:ext>
            </a:extLst>
          </p:cNvPr>
          <p:cNvSpPr txBox="1"/>
          <p:nvPr/>
        </p:nvSpPr>
        <p:spPr>
          <a:xfrm>
            <a:off x="2162327" y="3709868"/>
            <a:ext cx="1700983" cy="76944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b="1" spc="-10" dirty="0">
                <a:solidFill>
                  <a:schemeClr val="bg1"/>
                </a:solidFill>
                <a:latin typeface="Barlow Condensed" panose="00000506000000000000" pitchFamily="2" charset="0"/>
                <a:cs typeface="Barlow Condensed"/>
              </a:rPr>
              <a:t>Sweet Potato Curry </a:t>
            </a:r>
            <a:endParaRPr dirty="0">
              <a:solidFill>
                <a:schemeClr val="bg1"/>
              </a:solidFill>
              <a:latin typeface="Barlow Condensed" panose="00000506000000000000" pitchFamily="2" charset="0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lang="en-GB" sz="1200" b="1" i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W</a:t>
            </a:r>
            <a:r>
              <a:rPr sz="1200" b="1" i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it</a:t>
            </a:r>
            <a:r>
              <a:rPr lang="en-GB" sz="1200" b="1" i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h </a:t>
            </a:r>
          </a:p>
          <a:p>
            <a:pPr algn="ctr">
              <a:lnSpc>
                <a:spcPts val="1420"/>
              </a:lnSpc>
            </a:pPr>
            <a:r>
              <a:rPr lang="en-GB" sz="1600" b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Turmeric Rice </a:t>
            </a:r>
          </a:p>
          <a:p>
            <a:pPr algn="ctr">
              <a:lnSpc>
                <a:spcPts val="1420"/>
              </a:lnSpc>
            </a:pPr>
            <a:r>
              <a:rPr lang="en-GB" sz="1200" b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Garlic Green Beans </a:t>
            </a: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</p:txBody>
      </p:sp>
      <p:sp>
        <p:nvSpPr>
          <p:cNvPr id="8" name="object 3">
            <a:extLst>
              <a:ext uri="{FF2B5EF4-FFF2-40B4-BE49-F238E27FC236}">
                <a16:creationId xmlns:a16="http://schemas.microsoft.com/office/drawing/2014/main" id="{C2147A90-7579-0044-F9C5-009D0ED6E633}"/>
              </a:ext>
            </a:extLst>
          </p:cNvPr>
          <p:cNvSpPr txBox="1"/>
          <p:nvPr/>
        </p:nvSpPr>
        <p:spPr>
          <a:xfrm>
            <a:off x="4028487" y="2304824"/>
            <a:ext cx="1700983" cy="11336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Roast Chicken </a:t>
            </a:r>
            <a:endParaRPr sz="20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2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with</a:t>
            </a:r>
            <a:endParaRPr lang="en-GB" sz="1200" b="1" spc="-20" dirty="0">
              <a:solidFill>
                <a:srgbClr val="FFFFFF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ts val="1420"/>
              </a:lnSpc>
            </a:pPr>
            <a:r>
              <a:rPr lang="en-GB" sz="16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Roast Potato, stuffing &amp; Gravy </a:t>
            </a:r>
          </a:p>
          <a:p>
            <a:pPr algn="ctr">
              <a:lnSpc>
                <a:spcPts val="1420"/>
              </a:lnSpc>
            </a:pPr>
            <a:endParaRPr sz="16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Peas </a:t>
            </a:r>
            <a:endParaRPr sz="1200" dirty="0">
              <a:latin typeface="Barlow Condensed"/>
              <a:cs typeface="Barlow Condensed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94CD41EE-F894-6B42-423A-E222F28846DB}"/>
              </a:ext>
            </a:extLst>
          </p:cNvPr>
          <p:cNvSpPr txBox="1"/>
          <p:nvPr/>
        </p:nvSpPr>
        <p:spPr>
          <a:xfrm>
            <a:off x="3906947" y="3624886"/>
            <a:ext cx="1969951" cy="101822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420"/>
              </a:lnSpc>
            </a:pPr>
            <a:r>
              <a:rPr lang="en-GB" b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Winter Wellington </a:t>
            </a:r>
          </a:p>
          <a:p>
            <a:pPr algn="ctr">
              <a:lnSpc>
                <a:spcPts val="1420"/>
              </a:lnSpc>
            </a:pPr>
            <a:r>
              <a:rPr sz="1200" b="1" i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with</a:t>
            </a: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4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Roast Potato, Stuffing &amp;</a:t>
            </a:r>
          </a:p>
          <a:p>
            <a:pPr algn="ctr">
              <a:lnSpc>
                <a:spcPct val="100000"/>
              </a:lnSpc>
            </a:pPr>
            <a:r>
              <a:rPr lang="en-GB" sz="14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Gravy </a:t>
            </a: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r>
              <a:rPr lang="en-GB" sz="11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Peas</a:t>
            </a: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endParaRPr sz="12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10" name="object 3">
            <a:extLst>
              <a:ext uri="{FF2B5EF4-FFF2-40B4-BE49-F238E27FC236}">
                <a16:creationId xmlns:a16="http://schemas.microsoft.com/office/drawing/2014/main" id="{E938FCC1-AF7E-772A-1AA0-824B7950E076}"/>
              </a:ext>
            </a:extLst>
          </p:cNvPr>
          <p:cNvSpPr txBox="1"/>
          <p:nvPr/>
        </p:nvSpPr>
        <p:spPr>
          <a:xfrm>
            <a:off x="5863471" y="2277836"/>
            <a:ext cx="1700983" cy="10054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Beef</a:t>
            </a:r>
            <a:r>
              <a:rPr sz="2000" b="1" spc="-2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lang="en-GB" sz="2000" b="1" spc="-25" dirty="0">
                <a:solidFill>
                  <a:srgbClr val="FFFFFF"/>
                </a:solidFill>
                <a:latin typeface="Barlow Condensed"/>
                <a:cs typeface="Barlow Condensed"/>
              </a:rPr>
              <a:t>Ragu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25" dirty="0">
                <a:solidFill>
                  <a:srgbClr val="FFFFFF"/>
                </a:solidFill>
                <a:latin typeface="Barlow Condensed"/>
                <a:cs typeface="Barlow Condensed"/>
              </a:rPr>
              <a:t>Pasta Bake </a:t>
            </a:r>
            <a:endParaRPr lang="en-GB" sz="1200" b="1" i="1" spc="-20" dirty="0">
              <a:solidFill>
                <a:srgbClr val="FFFFFF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ts val="1420"/>
              </a:lnSpc>
            </a:pPr>
            <a:endParaRPr lang="en-GB" sz="1200" b="1" i="1" spc="-20" dirty="0">
              <a:solidFill>
                <a:srgbClr val="FFFFFF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ts val="1420"/>
              </a:lnSpc>
            </a:pPr>
            <a:endParaRPr sz="12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Broccoli Florets </a:t>
            </a:r>
            <a:endParaRPr sz="1200" dirty="0">
              <a:latin typeface="Barlow Condensed"/>
              <a:cs typeface="Barlow Condensed"/>
            </a:endParaRP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1B8467B5-A15D-9F33-DA36-97B7EA67086C}"/>
              </a:ext>
            </a:extLst>
          </p:cNvPr>
          <p:cNvSpPr txBox="1"/>
          <p:nvPr/>
        </p:nvSpPr>
        <p:spPr>
          <a:xfrm>
            <a:off x="5863471" y="3709868"/>
            <a:ext cx="1700983" cy="64633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 SemiBold"/>
              </a:rPr>
              <a:t>Primavera Pasta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Broccoli Florets </a:t>
            </a:r>
            <a:endParaRPr sz="12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12" name="object 3">
            <a:extLst>
              <a:ext uri="{FF2B5EF4-FFF2-40B4-BE49-F238E27FC236}">
                <a16:creationId xmlns:a16="http://schemas.microsoft.com/office/drawing/2014/main" id="{2E4A9024-2A5E-EE94-037D-A04F2CD655E7}"/>
              </a:ext>
            </a:extLst>
          </p:cNvPr>
          <p:cNvSpPr txBox="1"/>
          <p:nvPr/>
        </p:nvSpPr>
        <p:spPr>
          <a:xfrm>
            <a:off x="7698455" y="2297129"/>
            <a:ext cx="1700983" cy="11490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Fish </a:t>
            </a:r>
            <a:r>
              <a:rPr lang="en-GB" sz="1400" i="1" dirty="0">
                <a:solidFill>
                  <a:srgbClr val="FFFFFF"/>
                </a:solidFill>
                <a:latin typeface="Barlow Condensed"/>
                <a:cs typeface="Barlow Condensed"/>
              </a:rPr>
              <a:t>or</a:t>
            </a: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Jerk Wings </a:t>
            </a:r>
            <a:endParaRPr sz="20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with</a:t>
            </a:r>
            <a:endParaRPr sz="12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Chips</a:t>
            </a:r>
          </a:p>
          <a:p>
            <a:pPr algn="ctr">
              <a:lnSpc>
                <a:spcPct val="100000"/>
              </a:lnSpc>
            </a:pPr>
            <a:r>
              <a:rPr lang="en-GB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Slaw</a:t>
            </a:r>
            <a:endParaRPr sz="1200" b="1" dirty="0">
              <a:latin typeface="Barlow Condensed"/>
              <a:cs typeface="Barlow Condensed"/>
            </a:endParaRPr>
          </a:p>
        </p:txBody>
      </p:sp>
      <p:sp>
        <p:nvSpPr>
          <p:cNvPr id="13" name="object 4">
            <a:extLst>
              <a:ext uri="{FF2B5EF4-FFF2-40B4-BE49-F238E27FC236}">
                <a16:creationId xmlns:a16="http://schemas.microsoft.com/office/drawing/2014/main" id="{3E25AE6E-DF55-BE76-2DDE-6A90AA7A63BA}"/>
              </a:ext>
            </a:extLst>
          </p:cNvPr>
          <p:cNvSpPr txBox="1"/>
          <p:nvPr/>
        </p:nvSpPr>
        <p:spPr>
          <a:xfrm>
            <a:off x="7656012" y="3618680"/>
            <a:ext cx="1700983" cy="102335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Caribbean Bean Stew 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sz="1200" b="1" i="1" spc="-20" dirty="0">
                <a:solidFill>
                  <a:schemeClr val="bg1"/>
                </a:solidFill>
                <a:latin typeface="Barlow Condensed SemiBold"/>
                <a:cs typeface="Barlow Condensed SemiBold"/>
              </a:rPr>
              <a:t>with</a:t>
            </a:r>
            <a:r>
              <a:rPr lang="en-GB" sz="16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Tortillas</a:t>
            </a:r>
          </a:p>
          <a:p>
            <a:pPr algn="ctr">
              <a:lnSpc>
                <a:spcPts val="1420"/>
              </a:lnSpc>
            </a:pP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Slaw</a:t>
            </a:r>
            <a:r>
              <a:rPr lang="en-GB" sz="14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 </a:t>
            </a:r>
          </a:p>
          <a:p>
            <a:pPr algn="ctr">
              <a:lnSpc>
                <a:spcPct val="100000"/>
              </a:lnSpc>
            </a:pPr>
            <a:endParaRPr sz="1400" dirty="0">
              <a:solidFill>
                <a:srgbClr val="F3AB84"/>
              </a:solidFill>
              <a:latin typeface="Barlow Condensed"/>
              <a:cs typeface="Barlow Condensed"/>
            </a:endParaRPr>
          </a:p>
        </p:txBody>
      </p:sp>
      <p:sp>
        <p:nvSpPr>
          <p:cNvPr id="14" name="object 84">
            <a:extLst>
              <a:ext uri="{FF2B5EF4-FFF2-40B4-BE49-F238E27FC236}">
                <a16:creationId xmlns:a16="http://schemas.microsoft.com/office/drawing/2014/main" id="{3EC78D05-34FE-4B77-9250-2A8BC333AC0E}"/>
              </a:ext>
            </a:extLst>
          </p:cNvPr>
          <p:cNvSpPr txBox="1"/>
          <p:nvPr/>
        </p:nvSpPr>
        <p:spPr>
          <a:xfrm>
            <a:off x="295729" y="5080375"/>
            <a:ext cx="1674125" cy="528991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Sweet Potato</a:t>
            </a:r>
          </a:p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 Brownie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5" name="object 94">
            <a:extLst>
              <a:ext uri="{FF2B5EF4-FFF2-40B4-BE49-F238E27FC236}">
                <a16:creationId xmlns:a16="http://schemas.microsoft.com/office/drawing/2014/main" id="{CD55C75E-1ED3-2049-0603-051DA2DAEE5C}"/>
              </a:ext>
            </a:extLst>
          </p:cNvPr>
          <p:cNvSpPr txBox="1"/>
          <p:nvPr/>
        </p:nvSpPr>
        <p:spPr>
          <a:xfrm>
            <a:off x="2217073" y="5080375"/>
            <a:ext cx="1557020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16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Vanilla</a:t>
            </a:r>
            <a:r>
              <a:rPr sz="1600" b="1" spc="-1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sz="1600" b="1" dirty="0">
                <a:solidFill>
                  <a:srgbClr val="FFFFFF"/>
                </a:solidFill>
                <a:latin typeface="Barlow Condensed"/>
                <a:cs typeface="Barlow Condensed"/>
              </a:rPr>
              <a:t>Sponge</a:t>
            </a:r>
            <a:r>
              <a:rPr lang="en-GB" sz="16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6" name="object 115">
            <a:extLst>
              <a:ext uri="{FF2B5EF4-FFF2-40B4-BE49-F238E27FC236}">
                <a16:creationId xmlns:a16="http://schemas.microsoft.com/office/drawing/2014/main" id="{96AD35A4-8244-FFBB-F9CB-3618A1174AD4}"/>
              </a:ext>
            </a:extLst>
          </p:cNvPr>
          <p:cNvSpPr txBox="1"/>
          <p:nvPr/>
        </p:nvSpPr>
        <p:spPr>
          <a:xfrm>
            <a:off x="7774881" y="5030167"/>
            <a:ext cx="1548130" cy="516167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spc="-10" dirty="0">
                <a:solidFill>
                  <a:srgbClr val="FFFFFF"/>
                </a:solidFill>
                <a:latin typeface="Barlow Condensed"/>
                <a:cs typeface="Barlow Condensed SemiBold"/>
              </a:rPr>
              <a:t>Warm Jamaican Ginger Cake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7" name="object 120">
            <a:extLst>
              <a:ext uri="{FF2B5EF4-FFF2-40B4-BE49-F238E27FC236}">
                <a16:creationId xmlns:a16="http://schemas.microsoft.com/office/drawing/2014/main" id="{75B50552-4BE7-7B18-C1F4-6C361B632AE9}"/>
              </a:ext>
            </a:extLst>
          </p:cNvPr>
          <p:cNvSpPr txBox="1"/>
          <p:nvPr/>
        </p:nvSpPr>
        <p:spPr>
          <a:xfrm>
            <a:off x="5871244" y="5080375"/>
            <a:ext cx="1667510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Jam sponge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18" name="object 125">
            <a:extLst>
              <a:ext uri="{FF2B5EF4-FFF2-40B4-BE49-F238E27FC236}">
                <a16:creationId xmlns:a16="http://schemas.microsoft.com/office/drawing/2014/main" id="{E4E67B60-4134-D36F-D1DA-370984BC4CDE}"/>
              </a:ext>
            </a:extLst>
          </p:cNvPr>
          <p:cNvSpPr txBox="1"/>
          <p:nvPr/>
        </p:nvSpPr>
        <p:spPr>
          <a:xfrm>
            <a:off x="3906947" y="5080375"/>
            <a:ext cx="1730508" cy="275075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 Apple Flap Jack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70A5E1A-EA90-2C32-F5D1-19EF4A365282}"/>
              </a:ext>
            </a:extLst>
          </p:cNvPr>
          <p:cNvSpPr/>
          <p:nvPr/>
        </p:nvSpPr>
        <p:spPr>
          <a:xfrm>
            <a:off x="840921" y="1959429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50FD8A0-AB0C-011E-950F-F9618B197C24}"/>
              </a:ext>
            </a:extLst>
          </p:cNvPr>
          <p:cNvSpPr/>
          <p:nvPr/>
        </p:nvSpPr>
        <p:spPr>
          <a:xfrm>
            <a:off x="2686246" y="1959429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3F4164-5960-8401-522C-056694E8DFD4}"/>
              </a:ext>
            </a:extLst>
          </p:cNvPr>
          <p:cNvSpPr/>
          <p:nvPr/>
        </p:nvSpPr>
        <p:spPr>
          <a:xfrm>
            <a:off x="4531571" y="1926785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F2A7456-7716-E305-DB09-AB13E987B61C}"/>
              </a:ext>
            </a:extLst>
          </p:cNvPr>
          <p:cNvSpPr/>
          <p:nvPr/>
        </p:nvSpPr>
        <p:spPr>
          <a:xfrm>
            <a:off x="6376896" y="1934950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2392A14-42B8-7786-508C-8D4A7CFDEFD3}"/>
              </a:ext>
            </a:extLst>
          </p:cNvPr>
          <p:cNvSpPr/>
          <p:nvPr/>
        </p:nvSpPr>
        <p:spPr>
          <a:xfrm>
            <a:off x="8237961" y="1951278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6C47970-18D4-2748-911D-ECBC9E6E6F1C}"/>
              </a:ext>
            </a:extLst>
          </p:cNvPr>
          <p:cNvCxnSpPr/>
          <p:nvPr/>
        </p:nvCxnSpPr>
        <p:spPr>
          <a:xfrm>
            <a:off x="584538" y="4562457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2AB4C78-3A80-989C-7934-887CE55442FF}"/>
              </a:ext>
            </a:extLst>
          </p:cNvPr>
          <p:cNvCxnSpPr/>
          <p:nvPr/>
        </p:nvCxnSpPr>
        <p:spPr>
          <a:xfrm>
            <a:off x="6086178" y="4553689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FE075926-8352-86D1-1FDE-B8BAD0A586F4}"/>
              </a:ext>
            </a:extLst>
          </p:cNvPr>
          <p:cNvCxnSpPr>
            <a:cxnSpLocks/>
          </p:cNvCxnSpPr>
          <p:nvPr/>
        </p:nvCxnSpPr>
        <p:spPr>
          <a:xfrm>
            <a:off x="4335136" y="4642037"/>
            <a:ext cx="1132013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8F65E307-3182-2256-482C-E73934E56AA7}"/>
              </a:ext>
            </a:extLst>
          </p:cNvPr>
          <p:cNvCxnSpPr/>
          <p:nvPr/>
        </p:nvCxnSpPr>
        <p:spPr>
          <a:xfrm>
            <a:off x="7899738" y="4568177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C3624EE2-071D-6C6B-3F38-F863E61C4AF3}"/>
              </a:ext>
            </a:extLst>
          </p:cNvPr>
          <p:cNvCxnSpPr/>
          <p:nvPr/>
        </p:nvCxnSpPr>
        <p:spPr>
          <a:xfrm>
            <a:off x="2419434" y="4556361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18CB577A-A86E-4968-1D55-AD61F40BB1A8}"/>
              </a:ext>
            </a:extLst>
          </p:cNvPr>
          <p:cNvSpPr txBox="1"/>
          <p:nvPr/>
        </p:nvSpPr>
        <p:spPr>
          <a:xfrm>
            <a:off x="483217" y="4522977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Loaded Nachos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5E0B1A3-EC44-AAAA-E3A7-BBEC9C453A56}"/>
              </a:ext>
            </a:extLst>
          </p:cNvPr>
          <p:cNvSpPr txBox="1"/>
          <p:nvPr/>
        </p:nvSpPr>
        <p:spPr>
          <a:xfrm>
            <a:off x="2296083" y="4500254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Mac ‘n’ Cheese 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9049FD2-4F1B-B6D0-C559-15243D509AF1}"/>
              </a:ext>
            </a:extLst>
          </p:cNvPr>
          <p:cNvSpPr txBox="1"/>
          <p:nvPr/>
        </p:nvSpPr>
        <p:spPr>
          <a:xfrm>
            <a:off x="4244844" y="4580203"/>
            <a:ext cx="16535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Loaded Fries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06BC360-208E-086B-57CA-F7F911F5402F}"/>
              </a:ext>
            </a:extLst>
          </p:cNvPr>
          <p:cNvSpPr txBox="1"/>
          <p:nvPr/>
        </p:nvSpPr>
        <p:spPr>
          <a:xfrm>
            <a:off x="6086872" y="4486279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Ramen Bar 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8BEE151-7969-DD4C-C01B-AEB3DDFCD596}"/>
              </a:ext>
            </a:extLst>
          </p:cNvPr>
          <p:cNvSpPr txBox="1"/>
          <p:nvPr/>
        </p:nvSpPr>
        <p:spPr>
          <a:xfrm>
            <a:off x="7956487" y="4522977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Burrito Bar  </a:t>
            </a:r>
          </a:p>
        </p:txBody>
      </p:sp>
    </p:spTree>
    <p:extLst>
      <p:ext uri="{BB962C8B-B14F-4D97-AF65-F5344CB8AC3E}">
        <p14:creationId xmlns:p14="http://schemas.microsoft.com/office/powerpoint/2010/main" val="33778460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4D01A1A-79AB-3B05-197A-D567CAB26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3">
            <a:extLst>
              <a:ext uri="{FF2B5EF4-FFF2-40B4-BE49-F238E27FC236}">
                <a16:creationId xmlns:a16="http://schemas.microsoft.com/office/drawing/2014/main" id="{7B62A997-35AB-127A-32A9-6C36B0C92DCD}"/>
              </a:ext>
            </a:extLst>
          </p:cNvPr>
          <p:cNvSpPr txBox="1"/>
          <p:nvPr/>
        </p:nvSpPr>
        <p:spPr>
          <a:xfrm>
            <a:off x="323886" y="3713797"/>
            <a:ext cx="1654366" cy="7797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Fajita Wraps </a:t>
            </a:r>
            <a:endParaRPr sz="2000" dirty="0"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r>
              <a:rPr lang="en-GB"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</a:t>
            </a:r>
            <a:r>
              <a:rPr sz="1200" b="1" i="1" spc="-20" dirty="0" err="1">
                <a:solidFill>
                  <a:srgbClr val="FFFFFF"/>
                </a:solidFill>
                <a:latin typeface="Barlow Condensed SemiBold"/>
                <a:cs typeface="Barlow Condensed SemiBold"/>
              </a:rPr>
              <a:t>ith</a:t>
            </a:r>
            <a:r>
              <a:rPr lang="en-GB"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 </a:t>
            </a:r>
            <a:r>
              <a:rPr lang="en-GB" sz="12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</a:t>
            </a:r>
            <a:r>
              <a:rPr lang="en-GB" sz="16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W</a:t>
            </a:r>
            <a:r>
              <a:rPr lang="en-GB" sz="20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edges</a:t>
            </a:r>
            <a:r>
              <a:rPr lang="en-GB" sz="16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</a:t>
            </a:r>
          </a:p>
          <a:p>
            <a:pPr algn="ctr">
              <a:lnSpc>
                <a:spcPct val="100000"/>
              </a:lnSpc>
            </a:pPr>
            <a:endParaRPr lang="en-GB" sz="1200" b="1" i="1" spc="-20" dirty="0">
              <a:solidFill>
                <a:srgbClr val="FFFFFF"/>
              </a:solidFill>
              <a:latin typeface="Barlow Condensed SemiBold"/>
              <a:cs typeface="Barlow Condense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Mixed Autumn Salad </a:t>
            </a:r>
            <a:endParaRPr sz="1200" dirty="0">
              <a:latin typeface="Barlow Condensed"/>
              <a:cs typeface="Barlow Condensed"/>
            </a:endParaRP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296BC6C1-6ECB-7F93-0580-07196EF3EA67}"/>
              </a:ext>
            </a:extLst>
          </p:cNvPr>
          <p:cNvSpPr txBox="1"/>
          <p:nvPr/>
        </p:nvSpPr>
        <p:spPr>
          <a:xfrm>
            <a:off x="356346" y="2339867"/>
            <a:ext cx="1700983" cy="11176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Margarita Pizza </a:t>
            </a: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with</a:t>
            </a: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 Wedges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spc="-1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spc="-1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Mixed Autumn Salad  </a:t>
            </a:r>
            <a:endParaRPr sz="12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C7E693A6-2AC9-A6CE-2CE4-1214BAD2F90B}"/>
              </a:ext>
            </a:extLst>
          </p:cNvPr>
          <p:cNvSpPr txBox="1"/>
          <p:nvPr/>
        </p:nvSpPr>
        <p:spPr>
          <a:xfrm>
            <a:off x="2162327" y="2321627"/>
            <a:ext cx="1700983" cy="112594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Sticky </a:t>
            </a:r>
            <a:r>
              <a:rPr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Beef</a:t>
            </a:r>
            <a:r>
              <a:rPr sz="2000" b="1" spc="-2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br>
              <a:rPr lang="en-GB" sz="2000" b="1" spc="-25" dirty="0">
                <a:solidFill>
                  <a:srgbClr val="FFFFFF"/>
                </a:solidFill>
                <a:latin typeface="Barlow Condensed"/>
                <a:cs typeface="Barlow Condensed"/>
              </a:rPr>
            </a:br>
            <a:r>
              <a:rPr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N</a:t>
            </a: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oodles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endParaRPr sz="12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Stir-</a:t>
            </a:r>
            <a:r>
              <a:rPr sz="1200" b="1" dirty="0">
                <a:solidFill>
                  <a:srgbClr val="FFFFFF"/>
                </a:solidFill>
                <a:latin typeface="Barlow Condensed"/>
                <a:cs typeface="Barlow Condensed"/>
              </a:rPr>
              <a:t>fried</a:t>
            </a:r>
            <a:r>
              <a:rPr sz="1200" b="1" spc="-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Vegetables</a:t>
            </a:r>
            <a:endParaRPr sz="1200" dirty="0">
              <a:latin typeface="Barlow Condensed"/>
              <a:cs typeface="Barlow Condensed"/>
            </a:endParaRPr>
          </a:p>
        </p:txBody>
      </p:sp>
      <p:sp>
        <p:nvSpPr>
          <p:cNvPr id="17" name="object 4">
            <a:extLst>
              <a:ext uri="{FF2B5EF4-FFF2-40B4-BE49-F238E27FC236}">
                <a16:creationId xmlns:a16="http://schemas.microsoft.com/office/drawing/2014/main" id="{A2D84632-398F-CC83-2850-6503174A4834}"/>
              </a:ext>
            </a:extLst>
          </p:cNvPr>
          <p:cNvSpPr txBox="1"/>
          <p:nvPr/>
        </p:nvSpPr>
        <p:spPr>
          <a:xfrm>
            <a:off x="2162327" y="3709868"/>
            <a:ext cx="1700983" cy="595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Egg Fried Rice 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Stir-</a:t>
            </a:r>
            <a:r>
              <a:rPr sz="1200" b="1" dirty="0">
                <a:solidFill>
                  <a:schemeClr val="bg1"/>
                </a:solidFill>
                <a:latin typeface="Barlow Condensed"/>
                <a:cs typeface="Barlow Condensed"/>
              </a:rPr>
              <a:t>fried</a:t>
            </a:r>
            <a:r>
              <a:rPr sz="1200" b="1" spc="-5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r>
              <a:rPr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Vegetables</a:t>
            </a:r>
            <a:endParaRPr sz="12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18" name="object 3">
            <a:extLst>
              <a:ext uri="{FF2B5EF4-FFF2-40B4-BE49-F238E27FC236}">
                <a16:creationId xmlns:a16="http://schemas.microsoft.com/office/drawing/2014/main" id="{10876673-29BA-1BD4-D6FD-350FBE4A9FBC}"/>
              </a:ext>
            </a:extLst>
          </p:cNvPr>
          <p:cNvSpPr txBox="1"/>
          <p:nvPr/>
        </p:nvSpPr>
        <p:spPr>
          <a:xfrm>
            <a:off x="4004734" y="2277836"/>
            <a:ext cx="1700983" cy="137217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B</a:t>
            </a: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BQ Chicken &amp; New Potatoes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1200" b="1" dirty="0">
                <a:solidFill>
                  <a:srgbClr val="FFFFFF"/>
                </a:solidFill>
                <a:latin typeface="Barlow Condensed"/>
                <a:cs typeface="Barlow Condensed"/>
              </a:rPr>
              <a:t>Mixed Vegetables 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sz="2000" dirty="0">
              <a:latin typeface="Barlow Condensed"/>
              <a:cs typeface="Barlow Condensed"/>
            </a:endParaRPr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DA02DBDD-4576-DE41-E9AE-197902B7D07D}"/>
              </a:ext>
            </a:extLst>
          </p:cNvPr>
          <p:cNvSpPr txBox="1"/>
          <p:nvPr/>
        </p:nvSpPr>
        <p:spPr>
          <a:xfrm>
            <a:off x="4012899" y="3709868"/>
            <a:ext cx="1700983" cy="8771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 SemiBold"/>
              </a:rPr>
              <a:t>BBQ Quorn &amp;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 SemiBold"/>
              </a:rPr>
              <a:t> New Potatoes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Mixed </a:t>
            </a:r>
            <a:r>
              <a:rPr sz="1200" b="1" spc="-5" dirty="0">
                <a:solidFill>
                  <a:schemeClr val="bg1"/>
                </a:solidFill>
                <a:latin typeface="Barlow Condensed"/>
                <a:cs typeface="Barlow Condensed"/>
              </a:rPr>
              <a:t> </a:t>
            </a:r>
            <a:r>
              <a:rPr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Vegetables</a:t>
            </a:r>
            <a:endParaRPr sz="12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20" name="object 3">
            <a:extLst>
              <a:ext uri="{FF2B5EF4-FFF2-40B4-BE49-F238E27FC236}">
                <a16:creationId xmlns:a16="http://schemas.microsoft.com/office/drawing/2014/main" id="{1D3D380C-7FA9-CC2A-DA14-2144835DC7B0}"/>
              </a:ext>
            </a:extLst>
          </p:cNvPr>
          <p:cNvSpPr txBox="1"/>
          <p:nvPr/>
        </p:nvSpPr>
        <p:spPr>
          <a:xfrm>
            <a:off x="5871244" y="2245192"/>
            <a:ext cx="1700983" cy="10951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Peri Peri Chicken </a:t>
            </a:r>
            <a:r>
              <a:rPr lang="en-GB" sz="1200" b="1" i="1" dirty="0">
                <a:solidFill>
                  <a:srgbClr val="FFFFFF"/>
                </a:solidFill>
                <a:latin typeface="Barlow Condensed"/>
                <a:cs typeface="Barlow Condensed"/>
              </a:rPr>
              <a:t>with</a:t>
            </a: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Golden Rice 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dirty="0">
              <a:solidFill>
                <a:srgbClr val="FFFFFF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sz="1200" dirty="0"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S</a:t>
            </a: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weetcorn </a:t>
            </a:r>
            <a:endParaRPr sz="1200" dirty="0">
              <a:latin typeface="Barlow Condensed"/>
              <a:cs typeface="Barlow Condensed"/>
            </a:endParaRPr>
          </a:p>
        </p:txBody>
      </p:sp>
      <p:sp>
        <p:nvSpPr>
          <p:cNvPr id="21" name="object 4">
            <a:extLst>
              <a:ext uri="{FF2B5EF4-FFF2-40B4-BE49-F238E27FC236}">
                <a16:creationId xmlns:a16="http://schemas.microsoft.com/office/drawing/2014/main" id="{14DB7D49-C504-B5BF-05D9-059C3CCA38F2}"/>
              </a:ext>
            </a:extLst>
          </p:cNvPr>
          <p:cNvSpPr txBox="1"/>
          <p:nvPr/>
        </p:nvSpPr>
        <p:spPr>
          <a:xfrm>
            <a:off x="5863471" y="3675578"/>
            <a:ext cx="1700983" cy="595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Veggie Burritos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S</a:t>
            </a: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weetcorn </a:t>
            </a:r>
            <a:endParaRPr sz="1200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22" name="object 3">
            <a:extLst>
              <a:ext uri="{FF2B5EF4-FFF2-40B4-BE49-F238E27FC236}">
                <a16:creationId xmlns:a16="http://schemas.microsoft.com/office/drawing/2014/main" id="{55549D1A-5079-C644-E2EB-77DEEB1B9012}"/>
              </a:ext>
            </a:extLst>
          </p:cNvPr>
          <p:cNvSpPr txBox="1"/>
          <p:nvPr/>
        </p:nvSpPr>
        <p:spPr>
          <a:xfrm>
            <a:off x="7737754" y="2269685"/>
            <a:ext cx="1700983" cy="108234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b="1" dirty="0">
                <a:solidFill>
                  <a:srgbClr val="FFFFFF"/>
                </a:solidFill>
                <a:latin typeface="Barlow Condensed"/>
                <a:cs typeface="Barlow Condensed"/>
              </a:rPr>
              <a:t>Salmon </a:t>
            </a:r>
            <a:r>
              <a:rPr lang="en-GB" sz="1100" i="1" dirty="0">
                <a:solidFill>
                  <a:srgbClr val="FFFFFF"/>
                </a:solidFill>
                <a:latin typeface="Barlow Condensed"/>
                <a:cs typeface="Barlow Condensed"/>
              </a:rPr>
              <a:t>or</a:t>
            </a:r>
            <a:r>
              <a:rPr lang="en-GB" b="1" dirty="0">
                <a:solidFill>
                  <a:srgbClr val="FFFFFF"/>
                </a:solidFill>
                <a:latin typeface="Barlow Condensed"/>
                <a:cs typeface="Barlow Condensed"/>
              </a:rPr>
              <a:t> Fish </a:t>
            </a: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Fingers </a:t>
            </a:r>
            <a:r>
              <a:rPr lang="en-GB" sz="1200" b="1" i="1" dirty="0">
                <a:solidFill>
                  <a:srgbClr val="FFFFFF"/>
                </a:solidFill>
                <a:latin typeface="Barlow Condensed"/>
                <a:cs typeface="Barlow Condensed"/>
              </a:rPr>
              <a:t>with</a:t>
            </a:r>
            <a:r>
              <a:rPr lang="en-GB" sz="2000" b="1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lang="en-GB" sz="1200" b="1" i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            </a:t>
            </a:r>
            <a:r>
              <a:rPr lang="en-GB" sz="2000" b="1" spc="-20" dirty="0">
                <a:solidFill>
                  <a:srgbClr val="FFFFFF"/>
                </a:solidFill>
                <a:latin typeface="Barlow Condensed SemiBold"/>
                <a:cs typeface="Barlow Condensed SemiBold"/>
              </a:rPr>
              <a:t>Chips</a:t>
            </a:r>
          </a:p>
          <a:p>
            <a:pPr algn="ctr">
              <a:lnSpc>
                <a:spcPts val="1660"/>
              </a:lnSpc>
              <a:spcBef>
                <a:spcPts val="100"/>
              </a:spcBef>
            </a:pPr>
            <a:endParaRPr lang="en-GB" sz="2000" b="1" spc="-20" dirty="0">
              <a:solidFill>
                <a:srgbClr val="FFFFFF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Peas </a:t>
            </a:r>
            <a:endParaRPr sz="1200" dirty="0">
              <a:latin typeface="Barlow Condensed"/>
              <a:cs typeface="Barlow Condensed"/>
            </a:endParaRPr>
          </a:p>
        </p:txBody>
      </p:sp>
      <p:sp>
        <p:nvSpPr>
          <p:cNvPr id="23" name="object 4">
            <a:extLst>
              <a:ext uri="{FF2B5EF4-FFF2-40B4-BE49-F238E27FC236}">
                <a16:creationId xmlns:a16="http://schemas.microsoft.com/office/drawing/2014/main" id="{65A3144A-E7B8-6B95-536E-DDCDDBB49F3F}"/>
              </a:ext>
            </a:extLst>
          </p:cNvPr>
          <p:cNvSpPr txBox="1"/>
          <p:nvPr/>
        </p:nvSpPr>
        <p:spPr>
          <a:xfrm>
            <a:off x="7714043" y="3709868"/>
            <a:ext cx="1700983" cy="990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660"/>
              </a:lnSpc>
              <a:spcBef>
                <a:spcPts val="100"/>
              </a:spcBef>
            </a:pPr>
            <a:r>
              <a:rPr lang="en-GB" sz="20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Frittata &amp; Chips </a:t>
            </a:r>
            <a:endParaRPr sz="2000" dirty="0">
              <a:solidFill>
                <a:schemeClr val="bg1"/>
              </a:solidFill>
              <a:latin typeface="Barlow Condensed"/>
              <a:cs typeface="Barlow Condensed"/>
            </a:endParaRPr>
          </a:p>
          <a:p>
            <a:pPr algn="ctr">
              <a:lnSpc>
                <a:spcPts val="1420"/>
              </a:lnSpc>
            </a:pPr>
            <a:endParaRPr lang="en-GB" sz="1200" b="1" i="1" spc="-2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ts val="1420"/>
              </a:lnSpc>
            </a:pPr>
            <a:endParaRPr sz="1200" dirty="0">
              <a:solidFill>
                <a:schemeClr val="bg1"/>
              </a:solidFill>
              <a:latin typeface="Barlow Condensed SemiBold"/>
              <a:cs typeface="Barlow Condensed SemiBold"/>
            </a:endParaRPr>
          </a:p>
          <a:p>
            <a:pPr algn="ctr">
              <a:lnSpc>
                <a:spcPct val="100000"/>
              </a:lnSpc>
            </a:pPr>
            <a:r>
              <a:rPr lang="en-GB" sz="1200" b="1" spc="-10" dirty="0">
                <a:solidFill>
                  <a:schemeClr val="bg1"/>
                </a:solidFill>
                <a:latin typeface="Barlow Condensed"/>
                <a:cs typeface="Barlow Condensed"/>
              </a:rPr>
              <a:t>Peas</a:t>
            </a:r>
          </a:p>
          <a:p>
            <a:pPr algn="ctr">
              <a:lnSpc>
                <a:spcPct val="100000"/>
              </a:lnSpc>
            </a:pPr>
            <a:endParaRPr sz="1400" dirty="0">
              <a:solidFill>
                <a:srgbClr val="F3AB84"/>
              </a:solidFill>
              <a:latin typeface="Barlow Condensed"/>
              <a:cs typeface="Barlow Condensed"/>
            </a:endParaRPr>
          </a:p>
        </p:txBody>
      </p:sp>
      <p:sp>
        <p:nvSpPr>
          <p:cNvPr id="24" name="object 84">
            <a:extLst>
              <a:ext uri="{FF2B5EF4-FFF2-40B4-BE49-F238E27FC236}">
                <a16:creationId xmlns:a16="http://schemas.microsoft.com/office/drawing/2014/main" id="{80846DA6-9218-44AA-82A6-73D55CBFFB1A}"/>
              </a:ext>
            </a:extLst>
          </p:cNvPr>
          <p:cNvSpPr txBox="1"/>
          <p:nvPr/>
        </p:nvSpPr>
        <p:spPr>
          <a:xfrm>
            <a:off x="323886" y="5080375"/>
            <a:ext cx="1654366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dirty="0">
                <a:solidFill>
                  <a:schemeClr val="bg1"/>
                </a:solidFill>
                <a:latin typeface="Barlow Condensed"/>
                <a:cs typeface="Barlow Condensed"/>
              </a:rPr>
              <a:t>Sticky Toffee Crumble </a:t>
            </a:r>
            <a:endParaRPr sz="1600" b="1" dirty="0">
              <a:solidFill>
                <a:schemeClr val="bg1"/>
              </a:solidFill>
              <a:latin typeface="Barlow Condensed"/>
              <a:cs typeface="Barlow Condensed"/>
            </a:endParaRPr>
          </a:p>
        </p:txBody>
      </p:sp>
      <p:sp>
        <p:nvSpPr>
          <p:cNvPr id="25" name="object 94">
            <a:extLst>
              <a:ext uri="{FF2B5EF4-FFF2-40B4-BE49-F238E27FC236}">
                <a16:creationId xmlns:a16="http://schemas.microsoft.com/office/drawing/2014/main" id="{821C76B1-AB12-4A5F-E064-BC7B44213CB2}"/>
              </a:ext>
            </a:extLst>
          </p:cNvPr>
          <p:cNvSpPr txBox="1"/>
          <p:nvPr/>
        </p:nvSpPr>
        <p:spPr>
          <a:xfrm>
            <a:off x="2217073" y="5080375"/>
            <a:ext cx="1557020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spc="-10" dirty="0">
                <a:solidFill>
                  <a:srgbClr val="FFFFFF"/>
                </a:solidFill>
                <a:latin typeface="Barlow Condensed"/>
                <a:cs typeface="Barlow Condensed SemiBold"/>
              </a:rPr>
              <a:t>School Sprinkle Cake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26" name="object 115">
            <a:extLst>
              <a:ext uri="{FF2B5EF4-FFF2-40B4-BE49-F238E27FC236}">
                <a16:creationId xmlns:a16="http://schemas.microsoft.com/office/drawing/2014/main" id="{3DB1A3F2-45C0-205D-9B58-D766E665AB6A}"/>
              </a:ext>
            </a:extLst>
          </p:cNvPr>
          <p:cNvSpPr txBox="1"/>
          <p:nvPr/>
        </p:nvSpPr>
        <p:spPr>
          <a:xfrm>
            <a:off x="7978111" y="5080375"/>
            <a:ext cx="1172845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1600" b="1" spc="-10" dirty="0">
                <a:solidFill>
                  <a:srgbClr val="FFFFFF"/>
                </a:solidFill>
                <a:latin typeface="Barlow Condensed"/>
                <a:cs typeface="Barlow Condensed"/>
              </a:rPr>
              <a:t>Chef’s</a:t>
            </a:r>
            <a:r>
              <a:rPr sz="1600" b="1" spc="-3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r>
              <a:rPr sz="1600" b="1" dirty="0">
                <a:solidFill>
                  <a:srgbClr val="FFFFFF"/>
                </a:solidFill>
                <a:latin typeface="Barlow Condensed"/>
                <a:cs typeface="Barlow Condensed"/>
              </a:rPr>
              <a:t>Dessert</a:t>
            </a:r>
            <a:r>
              <a:rPr sz="1600" b="1" spc="-35" dirty="0">
                <a:solidFill>
                  <a:srgbClr val="FFFFFF"/>
                </a:solidFill>
                <a:latin typeface="Barlow Condensed"/>
                <a:cs typeface="Barlow Condensed"/>
              </a:rPr>
              <a:t>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27" name="object 120">
            <a:extLst>
              <a:ext uri="{FF2B5EF4-FFF2-40B4-BE49-F238E27FC236}">
                <a16:creationId xmlns:a16="http://schemas.microsoft.com/office/drawing/2014/main" id="{99066582-DB3A-CD40-E776-54204FFBEF61}"/>
              </a:ext>
            </a:extLst>
          </p:cNvPr>
          <p:cNvSpPr txBox="1"/>
          <p:nvPr/>
        </p:nvSpPr>
        <p:spPr>
          <a:xfrm>
            <a:off x="5871244" y="5080375"/>
            <a:ext cx="1667510" cy="269946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Iced Bun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28" name="object 125">
            <a:extLst>
              <a:ext uri="{FF2B5EF4-FFF2-40B4-BE49-F238E27FC236}">
                <a16:creationId xmlns:a16="http://schemas.microsoft.com/office/drawing/2014/main" id="{0B7A8569-C1DE-F9C4-3AF0-19C3805FE6B4}"/>
              </a:ext>
            </a:extLst>
          </p:cNvPr>
          <p:cNvSpPr txBox="1"/>
          <p:nvPr/>
        </p:nvSpPr>
        <p:spPr>
          <a:xfrm>
            <a:off x="4089325" y="5080375"/>
            <a:ext cx="1548130" cy="275075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lang="en-GB" sz="1600" b="1" dirty="0">
                <a:solidFill>
                  <a:srgbClr val="FFFFFF"/>
                </a:solidFill>
                <a:latin typeface="Barlow Condensed"/>
                <a:cs typeface="Barlow Condensed SemiBold"/>
              </a:rPr>
              <a:t>Chocolate Loaf </a:t>
            </a:r>
            <a:endParaRPr sz="1600" dirty="0">
              <a:latin typeface="Barlow Condensed SemiBold"/>
              <a:cs typeface="Barlow Condensed SemiBold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24C8384-7433-9CEA-CEC3-7AE5A2E74B04}"/>
              </a:ext>
            </a:extLst>
          </p:cNvPr>
          <p:cNvSpPr/>
          <p:nvPr/>
        </p:nvSpPr>
        <p:spPr>
          <a:xfrm>
            <a:off x="840921" y="1959429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6F00C0F-7589-F364-2C91-14E03DD9CA65}"/>
              </a:ext>
            </a:extLst>
          </p:cNvPr>
          <p:cNvSpPr/>
          <p:nvPr/>
        </p:nvSpPr>
        <p:spPr>
          <a:xfrm>
            <a:off x="2686246" y="1959429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1014AF-FD48-9907-EC89-8414890FA7B1}"/>
              </a:ext>
            </a:extLst>
          </p:cNvPr>
          <p:cNvSpPr/>
          <p:nvPr/>
        </p:nvSpPr>
        <p:spPr>
          <a:xfrm>
            <a:off x="4531571" y="1926785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E69BDB-66C0-5A5E-600E-04D85E2CF02C}"/>
              </a:ext>
            </a:extLst>
          </p:cNvPr>
          <p:cNvSpPr/>
          <p:nvPr/>
        </p:nvSpPr>
        <p:spPr>
          <a:xfrm>
            <a:off x="6376896" y="1934950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5E32BD-CE42-117E-D812-C6689DCB927C}"/>
              </a:ext>
            </a:extLst>
          </p:cNvPr>
          <p:cNvSpPr/>
          <p:nvPr/>
        </p:nvSpPr>
        <p:spPr>
          <a:xfrm>
            <a:off x="8237961" y="1951278"/>
            <a:ext cx="653143" cy="318407"/>
          </a:xfrm>
          <a:prstGeom prst="rect">
            <a:avLst/>
          </a:prstGeom>
          <a:solidFill>
            <a:srgbClr val="3D3D3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D46DE30-26CD-6B8E-F10B-EB4A7E349B75}"/>
              </a:ext>
            </a:extLst>
          </p:cNvPr>
          <p:cNvCxnSpPr/>
          <p:nvPr/>
        </p:nvCxnSpPr>
        <p:spPr>
          <a:xfrm>
            <a:off x="6107511" y="4576937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7A66667-56C5-E3C7-2A39-1203F13F7FC7}"/>
              </a:ext>
            </a:extLst>
          </p:cNvPr>
          <p:cNvCxnSpPr/>
          <p:nvPr/>
        </p:nvCxnSpPr>
        <p:spPr>
          <a:xfrm>
            <a:off x="4191338" y="4574207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2F6DD78-CA87-0A94-90A1-A26BBC89F4A1}"/>
              </a:ext>
            </a:extLst>
          </p:cNvPr>
          <p:cNvCxnSpPr/>
          <p:nvPr/>
        </p:nvCxnSpPr>
        <p:spPr>
          <a:xfrm>
            <a:off x="7998134" y="4553689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1E32616-0CC6-CF33-27F5-7639A9978CAE}"/>
              </a:ext>
            </a:extLst>
          </p:cNvPr>
          <p:cNvCxnSpPr/>
          <p:nvPr/>
        </p:nvCxnSpPr>
        <p:spPr>
          <a:xfrm>
            <a:off x="2362538" y="4553689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D957AFF-0C14-920D-DADB-7E4559200B87}"/>
              </a:ext>
            </a:extLst>
          </p:cNvPr>
          <p:cNvCxnSpPr/>
          <p:nvPr/>
        </p:nvCxnSpPr>
        <p:spPr>
          <a:xfrm>
            <a:off x="584538" y="4477790"/>
            <a:ext cx="1152822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5428239-119E-AA9F-EF9E-95570052D46B}"/>
              </a:ext>
            </a:extLst>
          </p:cNvPr>
          <p:cNvSpPr txBox="1"/>
          <p:nvPr/>
        </p:nvSpPr>
        <p:spPr>
          <a:xfrm>
            <a:off x="323886" y="4477790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Loaded Nachos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0EB5406-32F1-5679-9D07-64672CFCA97F}"/>
              </a:ext>
            </a:extLst>
          </p:cNvPr>
          <p:cNvSpPr txBox="1"/>
          <p:nvPr/>
        </p:nvSpPr>
        <p:spPr>
          <a:xfrm>
            <a:off x="7781636" y="4493498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Burrito Bar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6CAC0E5-C01A-A3CF-F898-6933FADE9DC9}"/>
              </a:ext>
            </a:extLst>
          </p:cNvPr>
          <p:cNvSpPr txBox="1"/>
          <p:nvPr/>
        </p:nvSpPr>
        <p:spPr>
          <a:xfrm>
            <a:off x="6211369" y="4540780"/>
            <a:ext cx="1238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Ramen Bar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C5F4653-51E3-7588-BEEF-ADF9F846A4B7}"/>
              </a:ext>
            </a:extLst>
          </p:cNvPr>
          <p:cNvSpPr txBox="1"/>
          <p:nvPr/>
        </p:nvSpPr>
        <p:spPr>
          <a:xfrm>
            <a:off x="4114551" y="4551164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Loaded Fries 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2F34682-9A79-30A7-24BD-67D220F2E264}"/>
              </a:ext>
            </a:extLst>
          </p:cNvPr>
          <p:cNvSpPr txBox="1"/>
          <p:nvPr/>
        </p:nvSpPr>
        <p:spPr>
          <a:xfrm>
            <a:off x="2331835" y="4485586"/>
            <a:ext cx="1674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hnschrift Condensed" panose="020B0502040204020203" pitchFamily="34" charset="0"/>
              </a:rPr>
              <a:t>Mac n cheese  </a:t>
            </a:r>
          </a:p>
        </p:txBody>
      </p:sp>
    </p:spTree>
    <p:extLst>
      <p:ext uri="{BB962C8B-B14F-4D97-AF65-F5344CB8AC3E}">
        <p14:creationId xmlns:p14="http://schemas.microsoft.com/office/powerpoint/2010/main" val="37497359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515</TotalTime>
  <Words>315</Words>
  <Application>Microsoft Office PowerPoint</Application>
  <PresentationFormat>A4 Paper (210x297 mm)</PresentationFormat>
  <Paragraphs>155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Aptos</vt:lpstr>
      <vt:lpstr>Aptos Display</vt:lpstr>
      <vt:lpstr>Arial</vt:lpstr>
      <vt:lpstr>Bahnschrift Condensed</vt:lpstr>
      <vt:lpstr>Barlow Condensed</vt:lpstr>
      <vt:lpstr>Barlow Condensed SemiBold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Tom Collins - The Pantry (UK) Ltd</dc:creator>
  <cp:lastModifiedBy>Emma Hennessy - The Pantry (UK) Ltd</cp:lastModifiedBy>
  <cp:revision>4</cp:revision>
  <dcterms:created xsi:type="dcterms:W3CDTF">2026-06-18T10:52:53Z</dcterms:created>
  <dcterms:modified xsi:type="dcterms:W3CDTF">2026-06-29T13:51:09Z</dcterms:modified>
</cp:coreProperties>
</file>